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91" r:id="rId3"/>
    <p:sldId id="257" r:id="rId4"/>
    <p:sldId id="330" r:id="rId5"/>
    <p:sldId id="324" r:id="rId6"/>
    <p:sldId id="325" r:id="rId7"/>
    <p:sldId id="326" r:id="rId8"/>
    <p:sldId id="327" r:id="rId9"/>
    <p:sldId id="329" r:id="rId10"/>
    <p:sldId id="258" r:id="rId11"/>
    <p:sldId id="259" r:id="rId12"/>
    <p:sldId id="260" r:id="rId13"/>
    <p:sldId id="261" r:id="rId14"/>
    <p:sldId id="270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1" r:id="rId23"/>
    <p:sldId id="343" r:id="rId24"/>
    <p:sldId id="345" r:id="rId25"/>
    <p:sldId id="341" r:id="rId26"/>
    <p:sldId id="277" r:id="rId27"/>
    <p:sldId id="282" r:id="rId28"/>
    <p:sldId id="273" r:id="rId29"/>
    <p:sldId id="276" r:id="rId30"/>
    <p:sldId id="420" r:id="rId31"/>
    <p:sldId id="278" r:id="rId32"/>
    <p:sldId id="346" r:id="rId33"/>
    <p:sldId id="347" r:id="rId34"/>
    <p:sldId id="350" r:id="rId35"/>
    <p:sldId id="351" r:id="rId36"/>
    <p:sldId id="447" r:id="rId37"/>
    <p:sldId id="272" r:id="rId38"/>
    <p:sldId id="349" r:id="rId39"/>
    <p:sldId id="274" r:id="rId40"/>
    <p:sldId id="421" r:id="rId41"/>
    <p:sldId id="293" r:id="rId42"/>
    <p:sldId id="364" r:id="rId43"/>
    <p:sldId id="358" r:id="rId44"/>
    <p:sldId id="368" r:id="rId45"/>
    <p:sldId id="359" r:id="rId46"/>
    <p:sldId id="381" r:id="rId47"/>
    <p:sldId id="431" r:id="rId48"/>
    <p:sldId id="390" r:id="rId49"/>
    <p:sldId id="383" r:id="rId50"/>
    <p:sldId id="405" r:id="rId51"/>
    <p:sldId id="404" r:id="rId52"/>
    <p:sldId id="418" r:id="rId53"/>
    <p:sldId id="407" r:id="rId54"/>
    <p:sldId id="432" r:id="rId55"/>
    <p:sldId id="435" r:id="rId56"/>
    <p:sldId id="436" r:id="rId57"/>
    <p:sldId id="437" r:id="rId58"/>
    <p:sldId id="438" r:id="rId59"/>
    <p:sldId id="439" r:id="rId60"/>
    <p:sldId id="448" r:id="rId61"/>
    <p:sldId id="440" r:id="rId62"/>
    <p:sldId id="441" r:id="rId63"/>
    <p:sldId id="443" r:id="rId64"/>
    <p:sldId id="445" r:id="rId65"/>
    <p:sldId id="446" r:id="rId66"/>
    <p:sldId id="434" r:id="rId67"/>
    <p:sldId id="43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2" autoAdjust="0"/>
    <p:restoredTop sz="94270" autoAdjust="0"/>
  </p:normalViewPr>
  <p:slideViewPr>
    <p:cSldViewPr snapToGrid="0">
      <p:cViewPr varScale="1">
        <p:scale>
          <a:sx n="79" d="100"/>
          <a:sy n="79" d="100"/>
        </p:scale>
        <p:origin x="6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C120-7B0A-4DB1-9188-7C4ED1F05D1D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608-0E78-43F8-A5E8-CE78914271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14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91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9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1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43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68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https://github.com/paarthneekhara/text-to-image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304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61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67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https://github.com/zhangqianhui/AdversarialNetsPapers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6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11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5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4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52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這頁對嗎？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91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6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6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22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35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91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5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89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4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35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1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265-C77B-4181-A6E0-421CD95F2254}" type="datetimeFigureOut">
              <a:rPr lang="zh-TW" altLang="en-US" smtClean="0"/>
              <a:t>2017/11/6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0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Neural-Information-Processing-Systems-Conference/Neural-Information-Processing-Systems-Conference-NIPS-2016/Generative-Adversarial-Net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sv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57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59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1.pn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0.png"/><Relationship Id="rId3" Type="http://schemas.openxmlformats.org/officeDocument/2006/relationships/image" Target="../media/image41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7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7" Type="http://schemas.openxmlformats.org/officeDocument/2006/relationships/image" Target="../media/image7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20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020.png"/><Relationship Id="rId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140.png"/><Relationship Id="rId7" Type="http://schemas.openxmlformats.org/officeDocument/2006/relationships/image" Target="../media/image8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72.jpeg"/><Relationship Id="rId7" Type="http://schemas.openxmlformats.org/officeDocument/2006/relationships/image" Target="../media/image176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9" Type="http://schemas.openxmlformats.org/officeDocument/2006/relationships/image" Target="../media/image11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13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3.jpe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91.png"/><Relationship Id="rId5" Type="http://schemas.openxmlformats.org/officeDocument/2006/relationships/image" Target="../media/image171.jpeg"/><Relationship Id="rId15" Type="http://schemas.openxmlformats.org/officeDocument/2006/relationships/image" Target="../media/image195.png"/><Relationship Id="rId10" Type="http://schemas.openxmlformats.org/officeDocument/2006/relationships/image" Target="../media/image176.jpeg"/><Relationship Id="rId4" Type="http://schemas.openxmlformats.org/officeDocument/2006/relationships/image" Target="../media/image190.png"/><Relationship Id="rId9" Type="http://schemas.openxmlformats.org/officeDocument/2006/relationships/image" Target="../media/image175.jpeg"/><Relationship Id="rId14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7.png"/><Relationship Id="rId4" Type="http://schemas.openxmlformats.org/officeDocument/2006/relationships/image" Target="../media/image1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00.png"/><Relationship Id="rId7" Type="http://schemas.openxmlformats.org/officeDocument/2006/relationships/image" Target="../media/image810.png"/><Relationship Id="rId12" Type="http://schemas.openxmlformats.org/officeDocument/2006/relationships/image" Target="../media/image5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490.png"/><Relationship Id="rId5" Type="http://schemas.openxmlformats.org/officeDocument/2006/relationships/image" Target="../media/image610.png"/><Relationship Id="rId10" Type="http://schemas.openxmlformats.org/officeDocument/2006/relationships/image" Target="../media/image480.png"/><Relationship Id="rId4" Type="http://schemas.openxmlformats.org/officeDocument/2006/relationships/image" Target="../media/image450.png"/><Relationship Id="rId9" Type="http://schemas.openxmlformats.org/officeDocument/2006/relationships/image" Target="../media/image4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73031" y="5623712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98781" y="5623711"/>
            <a:ext cx="212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(real or fake)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6977" y="3361642"/>
            <a:ext cx="256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Something like Decoder in VAE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cxnSpLocks/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>
            <a:cxnSpLocks/>
          </p:cNvCxnSpPr>
          <p:nvPr/>
        </p:nvCxnSpPr>
        <p:spPr>
          <a:xfrm flipH="1">
            <a:off x="2532149" y="2813749"/>
            <a:ext cx="1105316" cy="61188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7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43814" y="235943"/>
            <a:ext cx="222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6626" y="1784083"/>
            <a:ext cx="399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Updating the parameters of generator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588050" y="2812399"/>
            <a:ext cx="357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147" y="4210048"/>
            <a:ext cx="340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7691" y="5088122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1049861" y="3054482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810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815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2916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66014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3739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131663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NIPS 2016 Tutorial: Generative Adversarial Networks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Author: Ian </a:t>
            </a:r>
            <a:r>
              <a:rPr lang="en-US" altLang="zh-TW" dirty="0" err="1"/>
              <a:t>Goodfellow</a:t>
            </a:r>
            <a:endParaRPr lang="en-US" altLang="zh-TW" dirty="0"/>
          </a:p>
          <a:p>
            <a:r>
              <a:rPr lang="en-US" altLang="zh-TW" dirty="0"/>
              <a:t>Paper: https://arxiv.org/abs/1701.00160</a:t>
            </a:r>
          </a:p>
          <a:p>
            <a:r>
              <a:rPr lang="en-US" altLang="zh-TW" dirty="0"/>
              <a:t>Video: </a:t>
            </a:r>
            <a:r>
              <a:rPr lang="en-US" altLang="zh-TW" dirty="0">
                <a:hlinkClick r:id="rId3"/>
              </a:rPr>
              <a:t>https://channel9.msdn.com/Events/Neural-Information-Processing-Systems-Conference/Neural-Information-Processing-Systems-Conference-NIPS-2016/Generative-Adversarial-Networks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42026" y="5196821"/>
            <a:ext cx="5110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You can find tips for training GAN here: </a:t>
            </a:r>
          </a:p>
          <a:p>
            <a:r>
              <a:rPr lang="zh-TW" altLang="en-US" sz="2400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399969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45811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79657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>
                <a:blip r:embed="rId3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5522330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501496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5758646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5667643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>
                <a:blip r:embed="rId4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6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blipFill>
                <a:blip r:embed="rId6"/>
                <a:stretch>
                  <a:fillRect r="-3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  <a:blipFill>
                <a:blip r:embed="rId9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have a very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blipFill>
                <a:blip r:embed="rId10"/>
                <a:stretch>
                  <a:fillRect l="-3704" t="-5882" r="-30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NN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572000" y="6176963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658667" y="5193102"/>
            <a:ext cx="30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likelihood.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Generator G</a:t>
            </a:r>
          </a:p>
          <a:p>
            <a:pPr lvl="1"/>
            <a:r>
              <a:rPr lang="en-US" altLang="zh-TW" sz="2800" dirty="0"/>
              <a:t>G is a function, input z, output x </a:t>
            </a:r>
          </a:p>
          <a:p>
            <a:pPr lvl="1"/>
            <a:r>
              <a:rPr lang="en-US" altLang="zh-TW" sz="2800" dirty="0"/>
              <a:t>Given a prior distribution </a:t>
            </a:r>
            <a:r>
              <a:rPr lang="en-US" altLang="zh-TW" sz="2800" dirty="0" err="1"/>
              <a:t>P</a:t>
            </a:r>
            <a:r>
              <a:rPr lang="en-US" altLang="zh-TW" sz="2800" baseline="-25000" dirty="0" err="1"/>
              <a:t>prior</a:t>
            </a:r>
            <a:r>
              <a:rPr lang="en-US" altLang="zh-TW" sz="2800" dirty="0"/>
              <a:t>(z), a probability distribution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(x) is defined by function G</a:t>
            </a:r>
          </a:p>
          <a:p>
            <a:r>
              <a:rPr lang="en-US" altLang="zh-TW" dirty="0"/>
              <a:t>Discriminator D</a:t>
            </a:r>
          </a:p>
          <a:p>
            <a:pPr lvl="1"/>
            <a:r>
              <a:rPr lang="en-US" altLang="zh-TW" sz="2800" dirty="0"/>
              <a:t>D is a function, input x, output scalar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Evaluate the “difference” between P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(x) and </a:t>
            </a:r>
            <a:r>
              <a:rPr lang="en-US" altLang="zh-TW" sz="2800" dirty="0" err="1">
                <a:solidFill>
                  <a:srgbClr val="FF0000"/>
                </a:solidFill>
              </a:rPr>
              <a:t>P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</a:rPr>
              <a:t>(x)</a:t>
            </a:r>
          </a:p>
          <a:p>
            <a:r>
              <a:rPr lang="en-US" altLang="zh-TW" dirty="0"/>
              <a:t>There is a function V(G,D).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86527" y="1825625"/>
            <a:ext cx="47840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Hard to learn by maximum likelihood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924070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2058009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3566452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700391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079246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7213185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628650" y="478224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3892354" y="467103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6241659" y="545000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272991" y="471055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854874" y="461037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6093" y="537966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cxnSpLocks/>
          </p:cNvCxnSpPr>
          <p:nvPr/>
        </p:nvCxnSpPr>
        <p:spPr>
          <a:xfrm>
            <a:off x="6324525" y="1269590"/>
            <a:ext cx="1883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34678" y="603161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400420" y="5213472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981523" y="623077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800" dirty="0"/>
                  <a:t> 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blipFill>
                <a:blip r:embed="rId13"/>
                <a:stretch>
                  <a:fillRect l="-2871" t="-10494" b="-21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blipFill>
                <a:blip r:embed="rId14"/>
                <a:stretch>
                  <a:fillRect l="-2953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087210" y="2241634"/>
            <a:ext cx="7011384" cy="154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0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Given G, what is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Given x, the optimal D* maximizing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543063" y="4840331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Assume that D(x) can have any value here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x,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Find D* maximizing: 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blipFill>
                <a:blip r:embed="rId4"/>
                <a:stretch>
                  <a:fillRect l="-179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5495" r="-120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blipFill>
                <a:blip r:embed="rId9"/>
                <a:stretch>
                  <a:fillRect l="-80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blipFill>
                <a:blip r:embed="rId10"/>
                <a:stretch>
                  <a:fillRect l="-148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997207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943915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08864" y="27452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9350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18686" y="278081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40852" y="6226267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6244023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78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>
            <a:cxnSpLocks/>
          </p:cNvCxnSpPr>
          <p:nvPr/>
        </p:nvCxnSpPr>
        <p:spPr>
          <a:xfrm>
            <a:off x="1151616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cxnSpLocks/>
          </p:cNvCxnSpPr>
          <p:nvPr/>
        </p:nvCxnSpPr>
        <p:spPr>
          <a:xfrm flipV="1">
            <a:off x="2285555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3793998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4927937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6306792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7440731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/>
          <p:cNvSpPr/>
          <p:nvPr/>
        </p:nvSpPr>
        <p:spPr>
          <a:xfrm>
            <a:off x="856196" y="421709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/>
          <p:cNvSpPr/>
          <p:nvPr/>
        </p:nvSpPr>
        <p:spPr>
          <a:xfrm>
            <a:off x="4119900" y="410588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6469205" y="488485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500537" y="414540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082420" y="404522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773639" y="481451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cxnSpLocks/>
            <a:stCxn id="22" idx="0"/>
          </p:cNvCxnSpPr>
          <p:nvPr/>
        </p:nvCxnSpPr>
        <p:spPr>
          <a:xfrm flipV="1">
            <a:off x="1570876" y="2723797"/>
            <a:ext cx="260007" cy="1421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 flipV="1">
            <a:off x="5166198" y="2627464"/>
            <a:ext cx="511571" cy="147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1543487" y="4312514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5152758" y="4140796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>
            <a:off x="6843977" y="497646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  <a:blipFill>
                <a:blip r:embed="rId13"/>
                <a:stretch>
                  <a:fillRect l="-3383" t="-5634" r="-4017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cxnSpLocks/>
            <a:stCxn id="43" idx="3"/>
            <a:endCxn id="44" idx="2"/>
          </p:cNvCxnSpPr>
          <p:nvPr/>
        </p:nvCxnSpPr>
        <p:spPr>
          <a:xfrm flipV="1">
            <a:off x="1625530" y="3866303"/>
            <a:ext cx="2035516" cy="10703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  <a:blipFill>
                <a:blip r:embed="rId16"/>
                <a:stretch>
                  <a:fillRect r="-143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end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G, Discriminator D</a:t>
                </a:r>
              </a:p>
              <a:p>
                <a:r>
                  <a:rPr lang="en-US" altLang="zh-TW" dirty="0"/>
                  <a:t>Looking for G* such 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G?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220188" y="3881416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88141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To find the best G minimizing the loss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  <a:blipFill>
                <a:blip r:embed="rId3"/>
                <a:stretch>
                  <a:fillRect t="-125000" r="-818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blipFill>
                <a:blip r:embed="rId4"/>
                <a:stretch>
                  <a:fillRect l="-1094" r="-136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2148558" y="4206873"/>
            <a:ext cx="4483655" cy="1582745"/>
            <a:chOff x="2242224" y="4536363"/>
            <a:chExt cx="4483655" cy="1582745"/>
          </a:xfrm>
        </p:grpSpPr>
        <p:cxnSp>
          <p:nvCxnSpPr>
            <p:cNvPr id="12" name="直線接點 1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1455458" y="5974498"/>
            <a:ext cx="6267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3005134" y="5229211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cxnSpLocks/>
          </p:cNvCxnSpPr>
          <p:nvPr/>
        </p:nvCxnSpPr>
        <p:spPr>
          <a:xfrm>
            <a:off x="5862634" y="5605518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  <a:blipFill>
                <a:blip r:embed="rId9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  <a:blipFill>
                <a:blip r:embed="rId10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  <a:blipFill>
                <a:blip r:embed="rId11"/>
                <a:stretch>
                  <a:fillRect t="-125000" r="-281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  <a:blipFill>
                <a:blip r:embed="rId12"/>
                <a:stretch>
                  <a:fillRect t="-125000" r="-26855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is the max one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blipFill>
                <a:blip r:embed="rId13"/>
                <a:stretch>
                  <a:fillRect l="-4644" t="-5839" r="-371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>
            <a:cxnSpLocks/>
          </p:cNvCxnSpPr>
          <p:nvPr/>
        </p:nvCxnSpPr>
        <p:spPr>
          <a:xfrm>
            <a:off x="2469496" y="4701165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549548" y="5229211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4012915" y="5340346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74582" y="584367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461722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933071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2564411" y="5833908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>
            <a:off x="3609498" y="5850994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6433614" y="658914"/>
            <a:ext cx="1875499" cy="6600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defines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  <a:blipFill>
                <a:blip r:embed="rId16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5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  <p:bldP spid="33" grpId="0"/>
      <p:bldP spid="34" grpId="0"/>
      <p:bldP spid="40" grpId="0"/>
      <p:bldP spid="41" grpId="0"/>
      <p:bldP spid="42" grpId="0"/>
      <p:bldP spid="45" grpId="0"/>
      <p:bldP spid="46" grpId="0"/>
      <p:bldP spid="15" grpId="0" animBg="1"/>
      <p:bldP spid="35" grpId="0" animBg="1"/>
      <p:bldP spid="38" grpId="0" animBg="1"/>
      <p:bldP spid="16" grpId="0" animBg="1"/>
      <p:bldP spid="39" grpId="0" animBg="1"/>
      <p:bldP spid="43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……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2"/>
                <a:stretch>
                  <a:fillRect l="-1005" t="-1835" b="-6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3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4624634" y="5507556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13017" y="3634840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713016" y="5564694"/>
            <a:ext cx="186096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6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44" grpId="0" animBg="1"/>
      <p:bldP spid="45" grpId="0" animBg="1"/>
      <p:bldP spid="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3"/>
                <a:stretch>
                  <a:fillRect l="-1005" t="-18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71025" y="3623026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924070" y="6026528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 flipV="1">
            <a:off x="2058009" y="4535352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手繪多邊形: 圖案 45"/>
          <p:cNvSpPr/>
          <p:nvPr/>
        </p:nvSpPr>
        <p:spPr>
          <a:xfrm>
            <a:off x="628650" y="4767926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272991" y="4696232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cxnSpLocks/>
          </p:cNvCxnSpPr>
          <p:nvPr/>
        </p:nvCxnSpPr>
        <p:spPr>
          <a:xfrm>
            <a:off x="1315941" y="4863345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4016843" y="6076951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150782" y="4585775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手繪多邊形: 圖案 52"/>
          <p:cNvSpPr/>
          <p:nvPr/>
        </p:nvSpPr>
        <p:spPr>
          <a:xfrm>
            <a:off x="3721423" y="4307912"/>
            <a:ext cx="2560320" cy="1614292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  <a:gd name="connsiteX0" fmla="*/ 0 w 2560320"/>
              <a:gd name="connsiteY0" fmla="*/ 1399997 h 2117449"/>
              <a:gd name="connsiteX1" fmla="*/ 815926 w 2560320"/>
              <a:gd name="connsiteY1" fmla="*/ 1034237 h 2117449"/>
              <a:gd name="connsiteX2" fmla="*/ 1645920 w 2560320"/>
              <a:gd name="connsiteY2" fmla="*/ 1948637 h 2117449"/>
              <a:gd name="connsiteX3" fmla="*/ 2131060 w 2560320"/>
              <a:gd name="connsiteY3" fmla="*/ 324 h 2117449"/>
              <a:gd name="connsiteX4" fmla="*/ 2560320 w 2560320"/>
              <a:gd name="connsiteY4" fmla="*/ 2117449 h 21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2117449">
                <a:moveTo>
                  <a:pt x="0" y="1399997"/>
                </a:moveTo>
                <a:cubicBezTo>
                  <a:pt x="270803" y="1171397"/>
                  <a:pt x="541606" y="942797"/>
                  <a:pt x="815926" y="1034237"/>
                </a:cubicBezTo>
                <a:cubicBezTo>
                  <a:pt x="1090246" y="1125677"/>
                  <a:pt x="1426731" y="2120956"/>
                  <a:pt x="1645920" y="1948637"/>
                </a:cubicBezTo>
                <a:cubicBezTo>
                  <a:pt x="1865109" y="1776318"/>
                  <a:pt x="1978660" y="-27811"/>
                  <a:pt x="2131060" y="324"/>
                </a:cubicBezTo>
                <a:cubicBezTo>
                  <a:pt x="2283460" y="28459"/>
                  <a:pt x="2453640" y="1864230"/>
                  <a:pt x="2560320" y="211744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353380" y="4958697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>
            <a:cxnSpLocks/>
          </p:cNvCxnSpPr>
          <p:nvPr/>
        </p:nvCxnSpPr>
        <p:spPr>
          <a:xfrm>
            <a:off x="4408714" y="5080651"/>
            <a:ext cx="0" cy="9836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橢圓 59"/>
          <p:cNvSpPr/>
          <p:nvPr/>
        </p:nvSpPr>
        <p:spPr>
          <a:xfrm>
            <a:off x="5758807" y="4237573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57" idx="3"/>
          </p:cNvCxnSpPr>
          <p:nvPr/>
        </p:nvCxnSpPr>
        <p:spPr>
          <a:xfrm>
            <a:off x="2133120" y="4427867"/>
            <a:ext cx="1403081" cy="3387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22684" y="4135480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  <a:blipFill>
                <a:blip r:embed="rId1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cxnSpLocks/>
          </p:cNvCxnSpPr>
          <p:nvPr/>
        </p:nvCxnSpPr>
        <p:spPr>
          <a:xfrm flipH="1" flipV="1">
            <a:off x="6013289" y="4445543"/>
            <a:ext cx="509523" cy="3942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78371" y="4632388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……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  <a:blipFill>
                <a:blip r:embed="rId14"/>
                <a:stretch>
                  <a:fillRect l="-393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6520158" y="5810712"/>
            <a:ext cx="2316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Don’t update G too much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676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practice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Given G, how to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93694" y="3499870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Maximize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9" name="群組 8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9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3430462" y="4950055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8798" y="4888713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59456" y="4492088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52839" y="4920244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D(x)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552839" y="5385805"/>
            <a:ext cx="6713427" cy="915538"/>
            <a:chOff x="1743036" y="5501774"/>
            <a:chExt cx="6713427" cy="9155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D(x)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21" name="箭號: 向右 20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–log(1-D(x))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6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4" grpId="0"/>
      <p:bldP spid="15" grpId="0" animBg="1"/>
      <p:bldP spid="16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 is a binary classifier (can be deep)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blipFill>
                <a:blip r:embed="rId4"/>
                <a:stretch>
                  <a:fillRect l="-11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>
            <a:off x="5267895" y="3120523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267895" y="3722075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3729" y="307273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33729" y="369034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examples</a:t>
            </a:r>
            <a:endParaRPr lang="zh-TW" altLang="en-US" sz="24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10376" y="5490751"/>
            <a:ext cx="8354769" cy="1100558"/>
            <a:chOff x="628650" y="3341859"/>
            <a:chExt cx="8354769" cy="1100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628650" y="3646792"/>
              <a:ext cx="1395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Maximize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944527" y="4615455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3329734" y="788672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48070" y="727330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058728" y="330705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52111" y="758861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f(x)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452111" y="1224422"/>
            <a:ext cx="6713427" cy="915538"/>
            <a:chOff x="1743036" y="5501774"/>
            <a:chExt cx="6713427" cy="915538"/>
          </a:xfrm>
        </p:grpSpPr>
        <p:sp>
          <p:nvSpPr>
            <p:cNvPr id="33" name="文字方塊 32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f(x)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–log(1-f(x))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26" grpId="0"/>
      <p:bldP spid="2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blipFill>
                <a:blip r:embed="rId5"/>
                <a:stretch>
                  <a:fillRect b="-315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5090129" y="349955"/>
            <a:ext cx="2222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only find  lower found of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090130" y="420587"/>
            <a:ext cx="3847394" cy="697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5" grpId="0"/>
      <p:bldP spid="12" grpId="0" animBg="1"/>
      <p:bldP spid="2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94" y="5112971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0" y="4018885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3662" y="5207950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5731170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69" y="4258170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1" y="4287858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6" y="4749170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88" y="5731170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6" y="5187858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8" y="4749170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0" y="5731170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5390058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9" y="4524714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198043" y="5012360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35" y="128174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735191" y="2262882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164565" y="2248114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704113" y="92985"/>
            <a:ext cx="331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http://www.rb139.com/index.php?s=/Lot/44547</a:t>
            </a:r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4" y="1380378"/>
            <a:ext cx="3288967" cy="26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Objective Function for Generator</a:t>
            </a:r>
            <a:br>
              <a:rPr lang="en-US" altLang="zh-TW" dirty="0"/>
            </a:br>
            <a:r>
              <a:rPr lang="en-US" altLang="zh-TW" dirty="0"/>
              <a:t>in Real Implementation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407803" y="4826305"/>
            <a:ext cx="4068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 implementation: </a:t>
            </a:r>
          </a:p>
          <a:p>
            <a:r>
              <a:rPr lang="en-US" altLang="zh-TW" sz="2800" dirty="0"/>
              <a:t>label x from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 as positive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79" y="1441780"/>
            <a:ext cx="2371725" cy="5246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>
            <a:cxnSpLocks/>
          </p:cNvCxnSpPr>
          <p:nvPr/>
        </p:nvCxnSpPr>
        <p:spPr>
          <a:xfrm>
            <a:off x="1840419" y="2493552"/>
            <a:ext cx="26842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2017986" y="3434164"/>
            <a:ext cx="3118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500" dirty="0">
                <a:solidFill>
                  <a:srgbClr val="0000FF"/>
                </a:solidFill>
              </a:rPr>
              <a:t>Slow at the beginning</a:t>
            </a:r>
            <a:endParaRPr lang="zh-TW" altLang="en-US" sz="2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37" y="2994805"/>
            <a:ext cx="3539613" cy="3539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4" y="3217325"/>
            <a:ext cx="3991070" cy="30945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4270" y="2994804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3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Issue about Evaluating the Divergence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41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561"/>
            <a:ext cx="9144000" cy="36096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870504"/>
            <a:ext cx="8084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Martin </a:t>
            </a:r>
            <a:r>
              <a:rPr lang="en-US" altLang="zh-TW" dirty="0" err="1">
                <a:latin typeface="Lucida Grande"/>
              </a:rPr>
              <a:t>Arjovsky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Léon </a:t>
            </a:r>
            <a:r>
              <a:rPr lang="en-US" altLang="zh-TW" dirty="0" err="1">
                <a:latin typeface="Lucida Grande"/>
              </a:rPr>
              <a:t>Bottou</a:t>
            </a:r>
            <a:r>
              <a:rPr lang="en-US" altLang="zh-TW" dirty="0">
                <a:latin typeface="Lucida Grande"/>
              </a:rPr>
              <a:t>, </a:t>
            </a:r>
            <a:r>
              <a:rPr lang="en-US" altLang="zh-TW" dirty="0"/>
              <a:t>Towards Principled Methods for Training Generative Adversarial Networks,</a:t>
            </a:r>
            <a:r>
              <a:rPr lang="zh-TW" altLang="en-US" dirty="0"/>
              <a:t> </a:t>
            </a:r>
            <a:r>
              <a:rPr lang="en-US" altLang="zh-TW" dirty="0"/>
              <a:t>2017, </a:t>
            </a:r>
            <a:r>
              <a:rPr lang="en-US" altLang="zh-TW" dirty="0" err="1"/>
              <a:t>arXiv</a:t>
            </a:r>
            <a:r>
              <a:rPr lang="en-US" altLang="zh-TW" dirty="0"/>
              <a:t> preprint</a:t>
            </a:r>
          </a:p>
        </p:txBody>
      </p:sp>
    </p:spTree>
    <p:extLst>
      <p:ext uri="{BB962C8B-B14F-4D97-AF65-F5344CB8AC3E}">
        <p14:creationId xmlns:p14="http://schemas.microsoft.com/office/powerpoint/2010/main" val="4228105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 divergence estimated by discriminator telling little information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92738" y="704741"/>
            <a:ext cx="199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" y="2918171"/>
            <a:ext cx="4438650" cy="2876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57" y="2922194"/>
            <a:ext cx="4447761" cy="28592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11063" y="591304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Weak Generator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16194" y="596340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Strong 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6366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1552" y="4287764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1. Approximate by sampling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 rot="19458542">
            <a:off x="4342545" y="4677532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1662803">
            <a:off x="5422333" y="4596300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837044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522379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172553" y="540754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397190" y="530047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820660" y="474325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53342" y="4708988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995026" y="51837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211660" y="447815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936581" y="4894518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094608" y="5652869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86888" y="593697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648571" y="600818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817636" y="546444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30507" y="559307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/>
          <p:cNvSpPr/>
          <p:nvPr/>
        </p:nvSpPr>
        <p:spPr>
          <a:xfrm>
            <a:off x="5836209" y="4224673"/>
            <a:ext cx="1041669" cy="2348405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994990" y="4881286"/>
            <a:ext cx="3348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Weaken your discriminator?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011199" y="5712283"/>
            <a:ext cx="349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weak discriminator compute JS divergence?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03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1571" y="4340088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2. the nature of data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are low-dim manifold in high-dim space 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blipFill>
                <a:blip r:embed="rId5"/>
                <a:stretch>
                  <a:fillRect l="-20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874397" y="5791796"/>
            <a:ext cx="445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Usually they do not have any overlap</a:t>
            </a:r>
            <a:endParaRPr lang="zh-TW" altLang="en-US" sz="2400" dirty="0"/>
          </a:p>
        </p:txBody>
      </p:sp>
      <p:sp>
        <p:nvSpPr>
          <p:cNvPr id="37" name="手繪多邊形: 圖案 36"/>
          <p:cNvSpPr/>
          <p:nvPr/>
        </p:nvSpPr>
        <p:spPr>
          <a:xfrm>
            <a:off x="6519900" y="4772073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/>
          <p:cNvSpPr/>
          <p:nvPr/>
        </p:nvSpPr>
        <p:spPr>
          <a:xfrm>
            <a:off x="5677055" y="5030556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9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4801128" y="658575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11679" y="1925404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0737" y="1510733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4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Add 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Add some artificial noise to the inputs of discriminator</a:t>
            </a:r>
          </a:p>
          <a:p>
            <a:r>
              <a:rPr lang="en-US" altLang="zh-TW" dirty="0"/>
              <a:t>Make the labels noisy for the discriminator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61" y="4004268"/>
            <a:ext cx="3324689" cy="2572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have some overlap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blipFill>
                <a:blip r:embed="rId3"/>
                <a:stretch>
                  <a:fillRect l="-3349" t="-6410" b="-17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73628" y="3354289"/>
            <a:ext cx="867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800" dirty="0"/>
              <a:t>Discriminator cannot perfectly separate real and generated data</a:t>
            </a:r>
          </a:p>
        </p:txBody>
      </p:sp>
      <p:sp>
        <p:nvSpPr>
          <p:cNvPr id="10" name="矩形 9"/>
          <p:cNvSpPr/>
          <p:nvPr/>
        </p:nvSpPr>
        <p:spPr>
          <a:xfrm>
            <a:off x="961006" y="5710386"/>
            <a:ext cx="3552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Noises decay over time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76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73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 Collapse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89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2" y="1690689"/>
            <a:ext cx="4539918" cy="4539918"/>
          </a:xfrm>
        </p:spPr>
      </p:pic>
      <p:sp>
        <p:nvSpPr>
          <p:cNvPr id="8" name="手繪多邊形: 圖案 7"/>
          <p:cNvSpPr/>
          <p:nvPr/>
        </p:nvSpPr>
        <p:spPr>
          <a:xfrm rot="21392596">
            <a:off x="670714" y="3492573"/>
            <a:ext cx="2945400" cy="148416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/>
          <p:cNvSpPr/>
          <p:nvPr/>
        </p:nvSpPr>
        <p:spPr>
          <a:xfrm rot="21423725">
            <a:off x="660122" y="2633649"/>
            <a:ext cx="1029286" cy="2263740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4178" y="5064182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 Distribution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3569" y="1743133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Generated Distribution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82513"/>
            <a:ext cx="9144000" cy="158624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18572" y="308455"/>
            <a:ext cx="2675077" cy="1428750"/>
            <a:chOff x="5521624" y="261939"/>
            <a:chExt cx="2675077" cy="14287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426" y="261939"/>
              <a:ext cx="1819275" cy="1428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9" y="5060584"/>
            <a:ext cx="8998341" cy="12047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6948" y="2059293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we want …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6948" y="453736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reality 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55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Flaw in Optimization?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853" y="1584974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1" y="2002085"/>
            <a:ext cx="8434903" cy="3649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Maximum likelihood (minimize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))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blipFill>
                <a:blip r:embed="rId3"/>
                <a:stretch>
                  <a:fillRect l="-280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896026" y="41960"/>
            <a:ext cx="224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Modified from Ian </a:t>
            </a:r>
            <a:r>
              <a:rPr lang="en-US" altLang="zh-TW" dirty="0" err="1"/>
              <a:t>Goodfellow’s</a:t>
            </a:r>
            <a:r>
              <a:rPr lang="en-US" altLang="zh-TW" dirty="0"/>
              <a:t> tutorial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) (reverse KL)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blipFill>
                <a:blip r:embed="rId4"/>
                <a:stretch>
                  <a:fillRect l="-262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blipFill>
                <a:blip r:embed="rId6"/>
                <a:stretch>
                  <a:fillRect l="-1429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blipFill>
                <a:blip r:embed="rId8"/>
                <a:stretch>
                  <a:fillRect l="-1429"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Reverse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blipFill>
                <a:blip r:embed="rId10"/>
                <a:stretch>
                  <a:fillRect l="-2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28650" y="6372571"/>
            <a:ext cx="854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may not be the reason (based on Ian </a:t>
            </a:r>
            <a:r>
              <a:rPr lang="en-US" altLang="zh-TW" sz="2400" dirty="0" err="1"/>
              <a:t>Goodfellow’s</a:t>
            </a:r>
            <a:r>
              <a:rPr lang="en-US" altLang="zh-TW" sz="2400" dirty="0"/>
              <a:t> tutorial)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8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……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837739"/>
              </p:ext>
            </p:extLst>
          </p:nvPr>
        </p:nvGraphicFramePr>
        <p:xfrm>
          <a:off x="1191358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556904"/>
              </p:ext>
            </p:extLst>
          </p:nvPr>
        </p:nvGraphicFramePr>
        <p:xfrm>
          <a:off x="4853354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037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39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984237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Challenge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2988" y="2088897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4754996" y="2328232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2635889" y="230293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19539" y="2359203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00034" y="2376336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69570" y="2191669"/>
            <a:ext cx="224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 point, not a distribution)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4931" y="3731555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62" y="4044283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958113" y="4647977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50" y="4541321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3627705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39" y="4374713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83" y="5578322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97" y="4756580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5177313" y="4302628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362709" y="5197802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180939" y="5501136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152752" y="4988722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415268" y="6236999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779680" y="5197802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780591" y="5223963"/>
            <a:ext cx="129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blipFill>
                <a:blip r:embed="rId8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5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7589" y="2048246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609597" y="241757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452976" y="204824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blipFill>
                <a:blip r:embed="rId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/>
          <p:cNvSpPr/>
          <p:nvPr/>
        </p:nvSpPr>
        <p:spPr>
          <a:xfrm>
            <a:off x="3452976" y="273035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blipFill>
                <a:blip r:embed="rId3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blipFill>
                <a:blip r:embed="rId4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621234" y="2094647"/>
            <a:ext cx="14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condition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6115" y="2764061"/>
            <a:ext cx="240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Prior distribution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657119" y="1966341"/>
            <a:ext cx="2151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 to approximate P(</a:t>
            </a:r>
            <a:r>
              <a:rPr lang="en-US" altLang="zh-TW" sz="2800" dirty="0" err="1"/>
              <a:t>x|c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5079495" y="152231"/>
            <a:ext cx="3977050" cy="1827368"/>
            <a:chOff x="2449150" y="3627705"/>
            <a:chExt cx="6148701" cy="2825194"/>
          </a:xfrm>
        </p:grpSpPr>
        <p:grpSp>
          <p:nvGrpSpPr>
            <p:cNvPr id="31" name="群組 30"/>
            <p:cNvGrpSpPr/>
            <p:nvPr/>
          </p:nvGrpSpPr>
          <p:grpSpPr>
            <a:xfrm>
              <a:off x="2449150" y="3627705"/>
              <a:ext cx="5925852" cy="2825194"/>
              <a:chOff x="2449150" y="3627705"/>
              <a:chExt cx="5925852" cy="2825194"/>
            </a:xfrm>
          </p:grpSpPr>
          <p:pic>
            <p:nvPicPr>
              <p:cNvPr id="17" name="Picture 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62" y="4044283"/>
                <a:ext cx="1076145" cy="71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橢圓 17"/>
              <p:cNvSpPr/>
              <p:nvPr/>
            </p:nvSpPr>
            <p:spPr>
              <a:xfrm>
                <a:off x="3958113" y="4647977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Picture 4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9150" y="4541321"/>
                <a:ext cx="1024684" cy="76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81" y="3627705"/>
                <a:ext cx="1029867" cy="77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0939" y="4374713"/>
                <a:ext cx="1082938" cy="721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583" y="5578322"/>
                <a:ext cx="1022169" cy="766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8097" y="4756580"/>
                <a:ext cx="1252805" cy="83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橢圓 23"/>
              <p:cNvSpPr/>
              <p:nvPr/>
            </p:nvSpPr>
            <p:spPr>
              <a:xfrm>
                <a:off x="5177313" y="4302628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3362709" y="519780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7180939" y="5501136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8152752" y="498872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6415268" y="6236999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橢圓 32"/>
            <p:cNvSpPr/>
            <p:nvPr/>
          </p:nvSpPr>
          <p:spPr>
            <a:xfrm rot="3774088">
              <a:off x="3996019" y="3572454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 rot="3774088">
              <a:off x="7042127" y="4489091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829353" y="4341402"/>
            <a:ext cx="4794784" cy="1241127"/>
            <a:chOff x="4997554" y="5008781"/>
            <a:chExt cx="4794784" cy="1241127"/>
          </a:xfrm>
        </p:grpSpPr>
        <p:sp>
          <p:nvSpPr>
            <p:cNvPr id="36" name="矩形 35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(v2)</a:t>
              </a:r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39" name="箭號: 向右 38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箭號: 向右 42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1103419" y="3191667"/>
            <a:ext cx="2529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Learn to ignore this term 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6" name="直線接點 45"/>
          <p:cNvCxnSpPr>
            <a:cxnSpLocks/>
          </p:cNvCxnSpPr>
          <p:nvPr/>
        </p:nvCxnSpPr>
        <p:spPr>
          <a:xfrm>
            <a:off x="748298" y="2992160"/>
            <a:ext cx="3319291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4197018" y="3618319"/>
            <a:ext cx="126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dropout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 rot="16200000">
            <a:off x="4622215" y="3158894"/>
            <a:ext cx="395241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508998" y="4338811"/>
            <a:ext cx="4774036" cy="1177480"/>
            <a:chOff x="5018302" y="5008781"/>
            <a:chExt cx="4774036" cy="1177480"/>
          </a:xfrm>
        </p:grpSpPr>
        <p:sp>
          <p:nvSpPr>
            <p:cNvPr id="47" name="矩形 46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(v1)</a:t>
              </a:r>
            </a:p>
          </p:txBody>
        </p:sp>
        <p:sp>
          <p:nvSpPr>
            <p:cNvPr id="50" name="箭號: 向右 49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箭號: 向右 55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903510" y="5558648"/>
            <a:ext cx="283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generated x not related to 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blipFill>
                <a:blip r:embed="rId14"/>
                <a:stretch>
                  <a:fillRect l="-25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Positive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blipFill>
                <a:blip r:embed="rId15"/>
                <a:stretch>
                  <a:fillRect l="-271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Negative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blipFill>
                <a:blip r:embed="rId16"/>
                <a:stretch>
                  <a:fillRect l="-1909" b="-21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classified as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blipFill>
                <a:blip r:embed="rId17"/>
                <a:stretch>
                  <a:fillRect l="-3089" t="-5882" r="-231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>
            <a:cxnSpLocks/>
          </p:cNvCxnSpPr>
          <p:nvPr/>
        </p:nvCxnSpPr>
        <p:spPr>
          <a:xfrm>
            <a:off x="6259623" y="2904600"/>
            <a:ext cx="0" cy="446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/>
      <p:bldP spid="48" grpId="0"/>
      <p:bldP spid="49" grpId="0" animBg="1"/>
      <p:bldP spid="10" grpId="0"/>
      <p:bldP spid="57" grpId="0"/>
      <p:bldP spid="58" grpId="0"/>
      <p:bldP spid="5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666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8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0"/>
            <a:ext cx="764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1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1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009" y="3803954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302477"/>
            <a:ext cx="4094603" cy="57263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5707" y="484633"/>
            <a:ext cx="3156492" cy="3251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4050" dirty="0">
                <a:solidFill>
                  <a:srgbClr val="FFFFFF"/>
                </a:solidFill>
              </a:rPr>
              <a:t>Speech Enhancement GAN</a:t>
            </a:r>
          </a:p>
        </p:txBody>
      </p:sp>
      <p:sp>
        <p:nvSpPr>
          <p:cNvPr id="3" name="矩形 2"/>
          <p:cNvSpPr/>
          <p:nvPr/>
        </p:nvSpPr>
        <p:spPr>
          <a:xfrm>
            <a:off x="4962950" y="614665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https://arxiv.org/abs/1703.09452</a:t>
            </a:r>
          </a:p>
        </p:txBody>
      </p:sp>
    </p:spTree>
    <p:extLst>
      <p:ext uri="{BB962C8B-B14F-4D97-AF65-F5344CB8AC3E}">
        <p14:creationId xmlns:p14="http://schemas.microsoft.com/office/powerpoint/2010/main" val="1389752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7" y="1399926"/>
            <a:ext cx="7512460" cy="520273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42536" y="5047386"/>
            <a:ext cx="2532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Least-square GAN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1407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discriminator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 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802744" y="1870759"/>
            <a:ext cx="3817257" cy="377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 has linear output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392546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007350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10246" y="5320454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15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3" y="3255814"/>
            <a:ext cx="4164576" cy="32616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63" y="3199095"/>
            <a:ext cx="3318387" cy="33183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036" y="3088481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6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349941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0440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847034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286106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2861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387221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552806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20321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44285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46670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402729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514417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638657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806521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4632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44052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491345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909807" y="21968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291072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09853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116429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863813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2988643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653110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3967554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2928386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712846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579585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05331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300083" y="5877957"/>
            <a:ext cx="4338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Auto-Encoding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Bayes, https://arxiv.org/abs/1312.6114</a:t>
            </a:r>
          </a:p>
        </p:txBody>
      </p:sp>
    </p:spTree>
    <p:extLst>
      <p:ext uri="{BB962C8B-B14F-4D97-AF65-F5344CB8AC3E}">
        <p14:creationId xmlns:p14="http://schemas.microsoft.com/office/powerpoint/2010/main" val="33890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3571</TotalTime>
  <Words>2375</Words>
  <Application>Microsoft Office PowerPoint</Application>
  <PresentationFormat>全屏显示(4:3)</PresentationFormat>
  <Paragraphs>656</Paragraphs>
  <Slides>67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-apple-system</vt:lpstr>
      <vt:lpstr>Halvetica</vt:lpstr>
      <vt:lpstr>Lucida Grande</vt:lpstr>
      <vt:lpstr>新細明體</vt:lpstr>
      <vt:lpstr>等线 Light</vt:lpstr>
      <vt:lpstr>Arial</vt:lpstr>
      <vt:lpstr>Calibri</vt:lpstr>
      <vt:lpstr>Calibri Light</vt:lpstr>
      <vt:lpstr>Cambria Math</vt:lpstr>
      <vt:lpstr>Helvetica</vt:lpstr>
      <vt:lpstr>Office 佈景主題</vt:lpstr>
      <vt:lpstr>Generative Adversarial Network (GAN)</vt:lpstr>
      <vt:lpstr>NIPS 2016 Tutorial: Generative Adversarial Networks</vt:lpstr>
      <vt:lpstr>Review</vt:lpstr>
      <vt:lpstr>Generation</vt:lpstr>
      <vt:lpstr>Review: Auto-encoder</vt:lpstr>
      <vt:lpstr>Review: Auto-encoder</vt:lpstr>
      <vt:lpstr>Review: Auto-encoder</vt:lpstr>
      <vt:lpstr>PowerPoint 演示文稿</vt:lpstr>
      <vt:lpstr>Problems of VAE</vt:lpstr>
      <vt:lpstr>The evolution of generation</vt:lpstr>
      <vt:lpstr>The evolution of generation</vt:lpstr>
      <vt:lpstr>GAN - Discriminator</vt:lpstr>
      <vt:lpstr>GAN - Generator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Basic Idea of GAN</vt:lpstr>
      <vt:lpstr>Maximum Likelihood Estimation</vt:lpstr>
      <vt:lpstr>Maximum Likelihood Estimation</vt:lpstr>
      <vt:lpstr>Now P_G (x;θ) is a NN</vt:lpstr>
      <vt:lpstr>Basic Idea of GAN</vt:lpstr>
      <vt:lpstr>Basic Idea</vt:lpstr>
      <vt:lpstr>max┬D⁡V(G,D)</vt:lpstr>
      <vt:lpstr>max┬D⁡V(G,D)</vt:lpstr>
      <vt:lpstr>max┬D⁡V(G,D)</vt:lpstr>
      <vt:lpstr>max┬D⁡V(G,D)</vt:lpstr>
      <vt:lpstr>max┬D⁡V(G,D)</vt:lpstr>
      <vt:lpstr>In the end ……</vt:lpstr>
      <vt:lpstr>Algorithm</vt:lpstr>
      <vt:lpstr>Algorithm</vt:lpstr>
      <vt:lpstr>Algorithm</vt:lpstr>
      <vt:lpstr>In practice …</vt:lpstr>
      <vt:lpstr>PowerPoint 演示文稿</vt:lpstr>
      <vt:lpstr>PowerPoint 演示文稿</vt:lpstr>
      <vt:lpstr>Objective Function for Generator in Real Implementation</vt:lpstr>
      <vt:lpstr>Demo</vt:lpstr>
      <vt:lpstr>Issue about Evaluating the Divergence</vt:lpstr>
      <vt:lpstr>Evaluating JS divergence</vt:lpstr>
      <vt:lpstr>Evaluating JS divergence</vt:lpstr>
      <vt:lpstr>Discriminator</vt:lpstr>
      <vt:lpstr>Discriminator</vt:lpstr>
      <vt:lpstr>Evaluation</vt:lpstr>
      <vt:lpstr>Evaluation</vt:lpstr>
      <vt:lpstr>Add Noise</vt:lpstr>
      <vt:lpstr>Mode Collapse</vt:lpstr>
      <vt:lpstr>Mode Collapse </vt:lpstr>
      <vt:lpstr>Mode Collapse </vt:lpstr>
      <vt:lpstr>Flaw in Optimization?</vt:lpstr>
      <vt:lpstr>So many GANs ……</vt:lpstr>
      <vt:lpstr>Conditional GAN</vt:lpstr>
      <vt:lpstr>Motivation</vt:lpstr>
      <vt:lpstr>Motivation</vt:lpstr>
      <vt:lpstr>Conditional GAN</vt:lpstr>
      <vt:lpstr>Text to Image - Results</vt:lpstr>
      <vt:lpstr>Text to Image - Results</vt:lpstr>
      <vt:lpstr>Image-to-image Translation</vt:lpstr>
      <vt:lpstr>PowerPoint 演示文稿</vt:lpstr>
      <vt:lpstr>Image-to-image Translation  - Results</vt:lpstr>
      <vt:lpstr>Speech Enhancement GAN</vt:lpstr>
      <vt:lpstr>Speech Enhancement GAN</vt:lpstr>
      <vt:lpstr>Least-square GAN</vt:lpstr>
      <vt:lpstr>Least-square 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 Adversarial Network</dc:title>
  <dc:creator>Hung-yi Lee</dc:creator>
  <cp:lastModifiedBy>liu qihe</cp:lastModifiedBy>
  <cp:revision>231</cp:revision>
  <dcterms:created xsi:type="dcterms:W3CDTF">2017-04-15T16:45:08Z</dcterms:created>
  <dcterms:modified xsi:type="dcterms:W3CDTF">2017-11-06T00:06:48Z</dcterms:modified>
</cp:coreProperties>
</file>